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0" r:id="rId4"/>
    <p:sldId id="289" r:id="rId5"/>
    <p:sldId id="301" r:id="rId6"/>
    <p:sldId id="278" r:id="rId7"/>
    <p:sldId id="292" r:id="rId8"/>
    <p:sldId id="303" r:id="rId9"/>
    <p:sldId id="295" r:id="rId10"/>
    <p:sldId id="296" r:id="rId11"/>
    <p:sldId id="297" r:id="rId12"/>
    <p:sldId id="304" r:id="rId13"/>
    <p:sldId id="305" r:id="rId14"/>
    <p:sldId id="306" r:id="rId15"/>
    <p:sldId id="310" r:id="rId16"/>
    <p:sldId id="311" r:id="rId17"/>
    <p:sldId id="307" r:id="rId18"/>
    <p:sldId id="308" r:id="rId19"/>
    <p:sldId id="312" r:id="rId20"/>
    <p:sldId id="313" r:id="rId21"/>
    <p:sldId id="314" r:id="rId22"/>
    <p:sldId id="315" r:id="rId23"/>
    <p:sldId id="31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0066"/>
    <a:srgbClr val="CC0000"/>
    <a:srgbClr val="CC0099"/>
    <a:srgbClr val="0000FF"/>
    <a:srgbClr val="FFFFFF"/>
    <a:srgbClr val="9933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7" autoAdjust="0"/>
    <p:restoredTop sz="94624" autoAdjust="0"/>
  </p:normalViewPr>
  <p:slideViewPr>
    <p:cSldViewPr>
      <p:cViewPr>
        <p:scale>
          <a:sx n="100" d="100"/>
          <a:sy n="100" d="100"/>
        </p:scale>
        <p:origin x="-989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8267B22-6C33-411C-A7F3-C299650E02D2}" type="datetimeFigureOut">
              <a:rPr lang="vi-VN"/>
              <a:pPr>
                <a:defRPr/>
              </a:pPr>
              <a:t>08/10/2020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D3C30AE-989B-433B-B296-38828923F61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7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1909972-BB38-47C5-B723-B2A158884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08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>
              <a:gd name="T0" fmla="*/ 19050 w 5773"/>
              <a:gd name="T1" fmla="*/ 196850 h 2414"/>
              <a:gd name="T2" fmla="*/ 2192338 w 5773"/>
              <a:gd name="T3" fmla="*/ 19050 h 2414"/>
              <a:gd name="T4" fmla="*/ 6451600 w 5773"/>
              <a:gd name="T5" fmla="*/ 922338 h 2414"/>
              <a:gd name="T6" fmla="*/ 9164638 w 5773"/>
              <a:gd name="T7" fmla="*/ 187325 h 2414"/>
              <a:gd name="T8" fmla="*/ 9153525 w 5773"/>
              <a:gd name="T9" fmla="*/ 3414713 h 2414"/>
              <a:gd name="T10" fmla="*/ 6296025 w 5773"/>
              <a:gd name="T11" fmla="*/ 3592513 h 2414"/>
              <a:gd name="T12" fmla="*/ 3116263 w 5773"/>
              <a:gd name="T13" fmla="*/ 3011488 h 2414"/>
              <a:gd name="T14" fmla="*/ 9525 w 5773"/>
              <a:gd name="T15" fmla="*/ 3821113 h 2414"/>
              <a:gd name="T16" fmla="*/ 19050 w 5773"/>
              <a:gd name="T17" fmla="*/ 196850 h 2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17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>
              <a:gd name="T0" fmla="*/ 9525 w 5764"/>
              <a:gd name="T1" fmla="*/ 431800 h 2057"/>
              <a:gd name="T2" fmla="*/ 2306638 w 5764"/>
              <a:gd name="T3" fmla="*/ 15875 h 2057"/>
              <a:gd name="T4" fmla="*/ 6638925 w 5764"/>
              <a:gd name="T5" fmla="*/ 765175 h 2057"/>
              <a:gd name="T6" fmla="*/ 9150350 w 5764"/>
              <a:gd name="T7" fmla="*/ 244475 h 2057"/>
              <a:gd name="T8" fmla="*/ 9150350 w 5764"/>
              <a:gd name="T9" fmla="*/ 2867025 h 2057"/>
              <a:gd name="T10" fmla="*/ 6357938 w 5764"/>
              <a:gd name="T11" fmla="*/ 3165475 h 2057"/>
              <a:gd name="T12" fmla="*/ 3001963 w 5764"/>
              <a:gd name="T13" fmla="*/ 2416175 h 2057"/>
              <a:gd name="T14" fmla="*/ 9525 w 5764"/>
              <a:gd name="T15" fmla="*/ 3122613 h 2057"/>
              <a:gd name="T16" fmla="*/ 9525 w 5764"/>
              <a:gd name="T17" fmla="*/ 431800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7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10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13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294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1400"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algn="ctr" eaLnBrk="0" hangingPunct="0">
                <a:defRPr sz="1400"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algn="ctr" eaLnBrk="0" hangingPunct="0">
                <a:defRPr sz="1400"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algn="ctr" eaLnBrk="0" hangingPunct="0">
                <a:defRPr sz="1400"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algn="ctr" eaLnBrk="0" hangingPunct="0">
                <a:defRPr sz="1400"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2400" smtClean="0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7F765B4-A848-472B-A914-0124E341B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7F711-94A8-452C-B1DC-3389817D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5E4D-9512-4AF8-8892-E4401FF4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2B6E3-6836-44FE-9DA0-6B4867CB1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B691A-19AF-4C9A-A99B-F617E5214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2BB5-16A2-4044-8575-C0C6FADCC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7E49-E776-40FF-8670-F357642B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3771-3F8D-4BE7-9FB4-C8B9B770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4DCAD-755A-46D1-9598-2D8B76D2B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0B98-B7AF-4397-916B-DF478D5FE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9629A-2B4D-48CD-9B49-89CEC1DCD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89EB6-9B5B-45DE-9BD7-1DB5575F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BF3FD-1987-4DC0-BA97-A74CE0817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16" imgW="9561905" imgH="1600000" progId="">
                  <p:embed/>
                </p:oleObj>
              </mc:Choice>
              <mc:Fallback>
                <p:oleObj name="Image" r:id="rId16" imgW="9561905" imgH="160000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white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5AAE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>
              <a:gd name="T0" fmla="*/ 9525 w 5767"/>
              <a:gd name="T1" fmla="*/ 173037 h 1021"/>
              <a:gd name="T2" fmla="*/ 2265363 w 5767"/>
              <a:gd name="T3" fmla="*/ 73025 h 1021"/>
              <a:gd name="T4" fmla="*/ 6400800 w 5767"/>
              <a:gd name="T5" fmla="*/ 404812 h 1021"/>
              <a:gd name="T6" fmla="*/ 9155113 w 5767"/>
              <a:gd name="T7" fmla="*/ 0 h 1021"/>
              <a:gd name="T8" fmla="*/ 9155113 w 5767"/>
              <a:gd name="T9" fmla="*/ 1231900 h 1021"/>
              <a:gd name="T10" fmla="*/ 6453188 w 5767"/>
              <a:gd name="T11" fmla="*/ 1319212 h 1021"/>
              <a:gd name="T12" fmla="*/ 3149600 w 5767"/>
              <a:gd name="T13" fmla="*/ 1069975 h 1021"/>
              <a:gd name="T14" fmla="*/ 22225 w 5767"/>
              <a:gd name="T15" fmla="*/ 1579562 h 1021"/>
              <a:gd name="T16" fmla="*/ 9525 w 5767"/>
              <a:gd name="T17" fmla="*/ 173037 h 10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176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>
              <a:gd name="T0" fmla="*/ 31750 w 5771"/>
              <a:gd name="T1" fmla="*/ 173038 h 634"/>
              <a:gd name="T2" fmla="*/ 2289175 w 5771"/>
              <a:gd name="T3" fmla="*/ 4763 h 634"/>
              <a:gd name="T4" fmla="*/ 6588125 w 5771"/>
              <a:gd name="T5" fmla="*/ 234950 h 634"/>
              <a:gd name="T6" fmla="*/ 9161463 w 5771"/>
              <a:gd name="T7" fmla="*/ 58738 h 634"/>
              <a:gd name="T8" fmla="*/ 9161463 w 5771"/>
              <a:gd name="T9" fmla="*/ 884238 h 634"/>
              <a:gd name="T10" fmla="*/ 6257925 w 5771"/>
              <a:gd name="T11" fmla="*/ 939800 h 634"/>
              <a:gd name="T12" fmla="*/ 2919413 w 5771"/>
              <a:gd name="T13" fmla="*/ 723900 h 634"/>
              <a:gd name="T14" fmla="*/ 9525 w 5771"/>
              <a:gd name="T15" fmla="*/ 984250 h 634"/>
              <a:gd name="T16" fmla="*/ 31750 w 5771"/>
              <a:gd name="T17" fmla="*/ 173038 h 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0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39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31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37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294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9D1A4E3-A074-4665-B0DC-E4CA2CC08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52400" y="0"/>
            <a:ext cx="1055076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52400" y="4038600"/>
            <a:ext cx="5363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Hiên</a:t>
            </a:r>
            <a:endParaRPr lang="en-US" sz="2400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natures1%20(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25" y="6134100"/>
            <a:ext cx="828675" cy="723900"/>
          </a:xfrm>
          <a:prstGeom prst="rect">
            <a:avLst/>
          </a:prstGeom>
          <a:noFill/>
        </p:spPr>
      </p:pic>
      <p:pic>
        <p:nvPicPr>
          <p:cNvPr id="8" name="Picture 5" descr="natures1%20(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6134100"/>
            <a:ext cx="828675" cy="723900"/>
          </a:xfrm>
          <a:prstGeom prst="rect">
            <a:avLst/>
          </a:prstGeom>
          <a:noFill/>
        </p:spPr>
      </p:pic>
      <p:pic>
        <p:nvPicPr>
          <p:cNvPr id="10" name="Picture 5" descr="natures1%20(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134100"/>
            <a:ext cx="828675" cy="723900"/>
          </a:xfrm>
          <a:prstGeom prst="rect">
            <a:avLst/>
          </a:prstGeom>
          <a:noFill/>
        </p:spPr>
      </p:pic>
      <p:pic>
        <p:nvPicPr>
          <p:cNvPr id="12" name="Picture 5" descr="natures1%20(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34100"/>
            <a:ext cx="828675" cy="723900"/>
          </a:xfrm>
          <a:prstGeom prst="rect">
            <a:avLst/>
          </a:prstGeom>
          <a:noFill/>
        </p:spPr>
      </p:pic>
      <p:pic>
        <p:nvPicPr>
          <p:cNvPr id="14" name="Picture 5" descr="natures1%20(1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34100"/>
            <a:ext cx="828675" cy="723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2052905"/>
            <a:ext cx="7596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LŨY THỪA VỚI SỐ MŨ TỰ NHIÊN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4486" y="681870"/>
            <a:ext cx="4327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3683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1457980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endParaRPr lang="en-US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7912" y="2310753"/>
            <a:ext cx="65532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80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286000"/>
            <a:ext cx="4126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80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286000"/>
            <a:ext cx="1456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8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0" y="4114800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4712263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47800" y="1595735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1787" y="2667000"/>
          <a:ext cx="20558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342751" imgH="203112" progId="">
                  <p:embed/>
                </p:oleObj>
              </mc:Choice>
              <mc:Fallback>
                <p:oleObj name="Equation" r:id="rId3" imgW="342751" imgH="20311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7" y="2667000"/>
                        <a:ext cx="20558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42012" y="2590800"/>
          <a:ext cx="17541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5" imgW="291973" imgH="203112" progId="">
                  <p:embed/>
                </p:oleObj>
              </mc:Choice>
              <mc:Fallback>
                <p:oleObj name="Equation" r:id="rId5" imgW="291973" imgH="20311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012" y="2590800"/>
                        <a:ext cx="175418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732212" y="2667000"/>
          <a:ext cx="21447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7" imgW="393529" imgH="203112" progId="">
                  <p:embed/>
                </p:oleObj>
              </mc:Choice>
              <mc:Fallback>
                <p:oleObj name="Equation" r:id="rId7" imgW="393529" imgH="20311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2667000"/>
                        <a:ext cx="21447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914400" y="4191000"/>
          <a:ext cx="18272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9" imgW="304536" imgH="203024" progId="">
                  <p:embed/>
                </p:oleObj>
              </mc:Choice>
              <mc:Fallback>
                <p:oleObj name="Equation" r:id="rId9" imgW="304536" imgH="203024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82721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83890" y="4191000"/>
          <a:ext cx="20748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11" imgW="380835" imgH="203112" progId="">
                  <p:embed/>
                </p:oleObj>
              </mc:Choice>
              <mc:Fallback>
                <p:oleObj name="Equation" r:id="rId11" imgW="380835" imgH="203112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890" y="4191000"/>
                        <a:ext cx="20748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58061" y="4191000"/>
          <a:ext cx="175418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13" imgW="291973" imgH="203112" progId="">
                  <p:embed/>
                </p:oleObj>
              </mc:Choice>
              <mc:Fallback>
                <p:oleObj name="Equation" r:id="rId13" imgW="291973" imgH="20311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61" y="4191000"/>
                        <a:ext cx="1754187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89212" y="4191000"/>
          <a:ext cx="27400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15" imgW="457002" imgH="203112" progId="">
                  <p:embed/>
                </p:oleObj>
              </mc:Choice>
              <mc:Fallback>
                <p:oleObj name="Equation" r:id="rId15" imgW="457002" imgH="203112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2" y="4191000"/>
                        <a:ext cx="27400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44512" y="1638300"/>
            <a:ext cx="52228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?2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50875" y="2389187"/>
            <a:ext cx="78486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60 (SGK/28)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a) 3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3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b) 5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5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c) 7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7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82950" y="3455988"/>
            <a:ext cx="357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= 3</a:t>
            </a:r>
            <a:r>
              <a:rPr lang="en-US" sz="3200" baseline="30000" dirty="0">
                <a:solidFill>
                  <a:srgbClr val="FF0000"/>
                </a:solidFill>
              </a:rPr>
              <a:t>3 + 4</a:t>
            </a:r>
            <a:r>
              <a:rPr lang="en-US" sz="3200" dirty="0">
                <a:solidFill>
                  <a:srgbClr val="FF0000"/>
                </a:solidFill>
              </a:rPr>
              <a:t> = 3</a:t>
            </a:r>
            <a:r>
              <a:rPr lang="en-US" sz="3200" baseline="300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298825" y="4162425"/>
            <a:ext cx="33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= 5</a:t>
            </a:r>
            <a:r>
              <a:rPr lang="en-US" sz="3200" baseline="30000" dirty="0">
                <a:solidFill>
                  <a:srgbClr val="FF0000"/>
                </a:solidFill>
              </a:rPr>
              <a:t>2 + 7</a:t>
            </a:r>
            <a:r>
              <a:rPr lang="en-US" sz="3200" dirty="0">
                <a:solidFill>
                  <a:srgbClr val="FF0000"/>
                </a:solidFill>
              </a:rPr>
              <a:t> = 5</a:t>
            </a:r>
            <a:r>
              <a:rPr lang="en-US" sz="3200" baseline="30000" dirty="0">
                <a:solidFill>
                  <a:srgbClr val="FF0000"/>
                </a:solidFill>
              </a:rPr>
              <a:t>9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309938" y="4929188"/>
            <a:ext cx="3230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= 7</a:t>
            </a:r>
            <a:r>
              <a:rPr lang="en-US" sz="3200" baseline="30000" dirty="0">
                <a:solidFill>
                  <a:srgbClr val="FF0000"/>
                </a:solidFill>
              </a:rPr>
              <a:t>5 + 1</a:t>
            </a:r>
            <a:r>
              <a:rPr lang="en-US" sz="3200" dirty="0">
                <a:solidFill>
                  <a:srgbClr val="FF0000"/>
                </a:solidFill>
              </a:rPr>
              <a:t> = 7</a:t>
            </a:r>
            <a:r>
              <a:rPr lang="en-US" sz="3200" baseline="30000" dirty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" y="1524000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90800" y="540603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800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8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800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38200" y="5486400"/>
            <a:ext cx="8124372" cy="769441"/>
            <a:chOff x="838200" y="5486400"/>
            <a:chExt cx="8124372" cy="769441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838200" y="5699651"/>
              <a:ext cx="4343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Nhân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luỹ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152572" y="5486400"/>
              <a:ext cx="3810000" cy="7694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400" baseline="30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. a</a:t>
              </a:r>
              <a:r>
                <a:rPr lang="en-US" sz="4400" baseline="30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4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a</a:t>
              </a:r>
              <a:r>
                <a:rPr lang="en-US" sz="4400" baseline="30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 + n</a:t>
              </a:r>
              <a:endPara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3686" y="1533550"/>
            <a:ext cx="7928424" cy="3800450"/>
            <a:chOff x="823686" y="1533550"/>
            <a:chExt cx="7928424" cy="3800450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823686" y="3792538"/>
              <a:ext cx="7500258" cy="1541462"/>
              <a:chOff x="589" y="1888"/>
              <a:chExt cx="4649" cy="1632"/>
            </a:xfrm>
          </p:grpSpPr>
          <p:sp>
            <p:nvSpPr>
              <p:cNvPr id="50184" name="Oval 8"/>
              <p:cNvSpPr>
                <a:spLocks noChangeArrowheads="1"/>
              </p:cNvSpPr>
              <p:nvPr/>
            </p:nvSpPr>
            <p:spPr bwMode="auto">
              <a:xfrm>
                <a:off x="589" y="1888"/>
                <a:ext cx="2472" cy="16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luỹ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thừa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185" name="Line 9"/>
              <p:cNvSpPr>
                <a:spLocks noChangeShapeType="1"/>
              </p:cNvSpPr>
              <p:nvPr/>
            </p:nvSpPr>
            <p:spPr bwMode="auto">
              <a:xfrm flipV="1">
                <a:off x="3073" y="2341"/>
                <a:ext cx="521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0186" name="Text Box 10"/>
              <p:cNvSpPr txBox="1">
                <a:spLocks noChangeArrowheads="1"/>
              </p:cNvSpPr>
              <p:nvPr/>
            </p:nvSpPr>
            <p:spPr bwMode="auto">
              <a:xfrm>
                <a:off x="3605" y="2047"/>
                <a:ext cx="14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cơ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endPara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187" name="Line 11"/>
              <p:cNvSpPr>
                <a:spLocks noChangeShapeType="1"/>
              </p:cNvSpPr>
              <p:nvPr/>
            </p:nvSpPr>
            <p:spPr bwMode="auto">
              <a:xfrm>
                <a:off x="3070" y="2652"/>
                <a:ext cx="522" cy="3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0188" name="Text Box 12"/>
              <p:cNvSpPr txBox="1">
                <a:spLocks noChangeArrowheads="1"/>
              </p:cNvSpPr>
              <p:nvPr/>
            </p:nvSpPr>
            <p:spPr bwMode="auto">
              <a:xfrm>
                <a:off x="3652" y="2795"/>
                <a:ext cx="15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mũ</a:t>
                </a:r>
                <a:endPara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27310" y="1533550"/>
              <a:ext cx="7924800" cy="2298536"/>
              <a:chOff x="827310" y="1533550"/>
              <a:chExt cx="7924800" cy="2298536"/>
            </a:xfrm>
          </p:grpSpPr>
          <p:sp>
            <p:nvSpPr>
              <p:cNvPr id="50180" name="Text Box 4"/>
              <p:cNvSpPr txBox="1">
                <a:spLocks noChangeArrowheads="1"/>
              </p:cNvSpPr>
              <p:nvPr/>
            </p:nvSpPr>
            <p:spPr bwMode="auto">
              <a:xfrm>
                <a:off x="827310" y="1533550"/>
                <a:ext cx="79248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Luỹ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thừa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n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n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thừa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thừa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295400" y="2286000"/>
                <a:ext cx="6487890" cy="1546086"/>
                <a:chOff x="1295400" y="2286000"/>
                <a:chExt cx="6487890" cy="1546086"/>
              </a:xfrm>
            </p:grpSpPr>
            <p:sp>
              <p:nvSpPr>
                <p:cNvPr id="50181" name="AutoShape 5"/>
                <p:cNvSpPr>
                  <a:spLocks/>
                </p:cNvSpPr>
                <p:nvPr/>
              </p:nvSpPr>
              <p:spPr bwMode="auto">
                <a:xfrm rot="16200000">
                  <a:off x="3691327" y="1831641"/>
                  <a:ext cx="328950" cy="2456868"/>
                </a:xfrm>
                <a:prstGeom prst="leftBrace">
                  <a:avLst>
                    <a:gd name="adj1" fmla="val 5115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18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743200" y="3124200"/>
                  <a:ext cx="2895600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n </a:t>
                  </a:r>
                  <a:r>
                    <a:rPr lang="en-US" sz="4000" i="1" dirty="0" err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thừa</a:t>
                  </a:r>
                  <a:r>
                    <a:rPr lang="en-US" sz="4000" i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000" i="1" dirty="0" err="1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số</a:t>
                  </a:r>
                  <a:endParaRPr lang="en-US" sz="40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2286000"/>
                  <a:ext cx="6487890" cy="7694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4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r>
                    <a:rPr lang="en-US" sz="4400" baseline="30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lang="en-US" sz="4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= a. a. … . a      (n </a:t>
                  </a:r>
                  <a:r>
                    <a:rPr lang="en-US" sz="44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 </a:t>
                  </a:r>
                  <a:r>
                    <a:rPr lang="en-US" sz="4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0)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200" y="2057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. 2 . 2 . 3 . 3  =  ?</a:t>
            </a:r>
          </a:p>
        </p:txBody>
      </p:sp>
      <p:sp>
        <p:nvSpPr>
          <p:cNvPr id="25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1428750" y="283845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26" name="AutoShape 9">
            <a:hlinkClick r:id="rId4" action="ppaction://hlinksldjump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124200" y="283845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0" dirty="0"/>
          </a:p>
        </p:txBody>
      </p:sp>
      <p:sp>
        <p:nvSpPr>
          <p:cNvPr id="27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4800600" y="283845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2+3</a:t>
            </a:r>
            <a:endParaRPr lang="en-US" sz="2800" b="0" dirty="0"/>
          </a:p>
        </p:txBody>
      </p:sp>
      <p:sp>
        <p:nvSpPr>
          <p:cNvPr id="28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6324600" y="28194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2+3</a:t>
            </a:r>
            <a:endParaRPr lang="en-US" sz="28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" y="3505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 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6600" y="48768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 . m . m . m + p . p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 ?</a:t>
            </a:r>
          </a:p>
        </p:txBody>
      </p:sp>
      <p:sp>
        <p:nvSpPr>
          <p:cNvPr id="19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1419225" y="423862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2800" b="0" dirty="0"/>
          </a:p>
        </p:txBody>
      </p:sp>
      <p:sp>
        <p:nvSpPr>
          <p:cNvPr id="20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2762250" y="4238625"/>
            <a:ext cx="1609726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0" dirty="0"/>
          </a:p>
        </p:txBody>
      </p:sp>
      <p:sp>
        <p:nvSpPr>
          <p:cNvPr id="29" name="AutoShape 9">
            <a:hlinkClick r:id="rId4" action="ppaction://hlinksldjump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752975" y="423862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0" dirty="0"/>
          </a:p>
        </p:txBody>
      </p:sp>
      <p:sp>
        <p:nvSpPr>
          <p:cNvPr id="30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6248400" y="42195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0" dirty="0"/>
          </a:p>
        </p:txBody>
      </p:sp>
      <p:sp>
        <p:nvSpPr>
          <p:cNvPr id="31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1676400" y="554355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p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0" dirty="0"/>
          </a:p>
        </p:txBody>
      </p:sp>
      <p:sp>
        <p:nvSpPr>
          <p:cNvPr id="32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4857750" y="5562600"/>
            <a:ext cx="1609726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 p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0" dirty="0"/>
          </a:p>
        </p:txBody>
      </p:sp>
      <p:sp>
        <p:nvSpPr>
          <p:cNvPr id="33" name="AutoShape 9">
            <a:hlinkClick r:id="rId2" action="ppaction://hlinksldjump" highlightClick="1">
              <a:snd r:embed="rId3" name="laser.wav"/>
            </a:hlinkClick>
          </p:cNvPr>
          <p:cNvSpPr>
            <a:spLocks noChangeArrowheads="1"/>
          </p:cNvSpPr>
          <p:nvPr/>
        </p:nvSpPr>
        <p:spPr bwMode="auto">
          <a:xfrm>
            <a:off x="1666875" y="61341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+m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0" dirty="0"/>
          </a:p>
        </p:txBody>
      </p:sp>
      <p:sp>
        <p:nvSpPr>
          <p:cNvPr id="34" name="AutoShape 9">
            <a:hlinkClick r:id="rId4" action="ppaction://hlinksldjump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067301" y="6172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+p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0" dirty="0"/>
          </a:p>
        </p:txBody>
      </p:sp>
      <p:sp>
        <p:nvSpPr>
          <p:cNvPr id="35" name="Action Button: End 34">
            <a:hlinkClick r:id="" action="ppaction://hlinkshowjump?jump=lastslide" highlightClick="1"/>
          </p:cNvPr>
          <p:cNvSpPr/>
          <p:nvPr/>
        </p:nvSpPr>
        <p:spPr bwMode="auto">
          <a:xfrm>
            <a:off x="8534400" y="6477000"/>
            <a:ext cx="609600" cy="381000"/>
          </a:xfrm>
          <a:prstGeom prst="actionButtonEn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16" grpId="0"/>
      <p:bldP spid="18" grpId="0"/>
      <p:bldP spid="19" grpId="0"/>
      <p:bldP spid="20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200" y="2057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00200" y="2743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625</a:t>
            </a:r>
            <a:endParaRPr lang="en-US" sz="2800" b="0" dirty="0"/>
          </a:p>
        </p:txBody>
      </p:sp>
      <p:sp>
        <p:nvSpPr>
          <p:cNvPr id="26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3143250" y="27336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125</a:t>
            </a:r>
            <a:endParaRPr lang="en-US" sz="2800" b="0" dirty="0"/>
          </a:p>
        </p:txBody>
      </p:sp>
      <p:sp>
        <p:nvSpPr>
          <p:cNvPr id="27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810125" y="2743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800" b="0" dirty="0"/>
          </a:p>
        </p:txBody>
      </p:sp>
      <p:sp>
        <p:nvSpPr>
          <p:cNvPr id="28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6438900" y="2743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2800" b="0" dirty="0"/>
          </a:p>
        </p:txBody>
      </p:sp>
      <p:sp>
        <p:nvSpPr>
          <p:cNvPr id="14" name="Rectangle 13"/>
          <p:cNvSpPr/>
          <p:nvPr/>
        </p:nvSpPr>
        <p:spPr>
          <a:xfrm>
            <a:off x="6477000" y="2067580"/>
            <a:ext cx="2300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=?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95325" y="3277255"/>
            <a:ext cx="8001000" cy="532745"/>
            <a:chOff x="695325" y="3200400"/>
            <a:chExt cx="8001000" cy="532745"/>
          </a:xfrm>
        </p:grpSpPr>
        <p:sp>
          <p:nvSpPr>
            <p:cNvPr id="17" name="TextBox 16"/>
            <p:cNvSpPr txBox="1"/>
            <p:nvPr/>
          </p:nvSpPr>
          <p:spPr>
            <a:xfrm>
              <a:off x="695325" y="3200400"/>
              <a:ext cx="800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5: </a:t>
              </a:r>
              <a:endPara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33600" y="3209925"/>
              <a:ext cx="230047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. 4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=? 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5325" y="4762500"/>
            <a:ext cx="8001000" cy="532745"/>
            <a:chOff x="762000" y="5029200"/>
            <a:chExt cx="8001000" cy="532745"/>
          </a:xfrm>
        </p:grpSpPr>
        <p:sp>
          <p:nvSpPr>
            <p:cNvPr id="21" name="TextBox 20"/>
            <p:cNvSpPr txBox="1"/>
            <p:nvPr/>
          </p:nvSpPr>
          <p:spPr>
            <a:xfrm>
              <a:off x="762000" y="5029200"/>
              <a:ext cx="800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6:</a:t>
              </a:r>
              <a:endPara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33600" y="5038725"/>
              <a:ext cx="230047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. 4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=? </a:t>
              </a:r>
              <a:endParaRPr lang="en-US" dirty="0"/>
            </a:p>
          </p:txBody>
        </p:sp>
      </p:grpSp>
      <p:sp>
        <p:nvSpPr>
          <p:cNvPr id="29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1514475" y="404812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0" dirty="0"/>
          </a:p>
        </p:txBody>
      </p:sp>
      <p:sp>
        <p:nvSpPr>
          <p:cNvPr id="30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3057525" y="40386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31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4724400" y="404812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0" dirty="0"/>
          </a:p>
        </p:txBody>
      </p:sp>
      <p:sp>
        <p:nvSpPr>
          <p:cNvPr id="32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6353175" y="404812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0" dirty="0"/>
          </a:p>
        </p:txBody>
      </p:sp>
      <p:sp>
        <p:nvSpPr>
          <p:cNvPr id="33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1609725" y="55626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0" dirty="0"/>
          </a:p>
        </p:txBody>
      </p:sp>
      <p:sp>
        <p:nvSpPr>
          <p:cNvPr id="34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152775" y="55530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0" dirty="0"/>
          </a:p>
        </p:txBody>
      </p:sp>
      <p:sp>
        <p:nvSpPr>
          <p:cNvPr id="35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819650" y="55626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36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6448425" y="55626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40" name="Action Button: End 39">
            <a:hlinkClick r:id="" action="ppaction://hlinkshowjump?jump=lastslide" highlightClick="1"/>
          </p:cNvPr>
          <p:cNvSpPr/>
          <p:nvPr/>
        </p:nvSpPr>
        <p:spPr bwMode="auto">
          <a:xfrm>
            <a:off x="8534400" y="6477000"/>
            <a:ext cx="609600" cy="381000"/>
          </a:xfrm>
          <a:prstGeom prst="actionButtonEn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14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ction Button: End 22">
            <a:hlinkClick r:id="" action="ppaction://hlinkshowjump?jump=lastslide" highlightClick="1"/>
          </p:cNvPr>
          <p:cNvSpPr/>
          <p:nvPr/>
        </p:nvSpPr>
        <p:spPr bwMode="auto">
          <a:xfrm>
            <a:off x="8534400" y="6477000"/>
            <a:ext cx="609600" cy="381000"/>
          </a:xfrm>
          <a:prstGeom prst="actionButtonEnd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11200" y="2057400"/>
            <a:ext cx="8001000" cy="532745"/>
            <a:chOff x="711200" y="2057400"/>
            <a:chExt cx="8001000" cy="532745"/>
          </a:xfrm>
        </p:grpSpPr>
        <p:sp>
          <p:nvSpPr>
            <p:cNvPr id="24" name="TextBox 23"/>
            <p:cNvSpPr txBox="1"/>
            <p:nvPr/>
          </p:nvSpPr>
          <p:spPr>
            <a:xfrm>
              <a:off x="711200" y="2057400"/>
              <a:ext cx="800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7: 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So </a:t>
              </a:r>
              <a:r>
                <a:rPr lang="en-US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US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lũy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76800" y="2066925"/>
              <a:ext cx="230047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r>
                <a:rPr lang="en-US" sz="2800" baseline="300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sz="28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=?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23900" y="39725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= 625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4850" y="5267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= 169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&gt; 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18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1266825" y="33528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19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029200" y="2743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&lt; 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29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33975" y="33432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&gt;= 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0" dirty="0"/>
          </a:p>
        </p:txBody>
      </p:sp>
      <p:sp>
        <p:nvSpPr>
          <p:cNvPr id="31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1219200" y="4648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2</a:t>
            </a:r>
            <a:endParaRPr lang="en-US" sz="2800" b="0" dirty="0"/>
          </a:p>
        </p:txBody>
      </p:sp>
      <p:sp>
        <p:nvSpPr>
          <p:cNvPr id="32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048000" y="4648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3</a:t>
            </a:r>
            <a:endParaRPr lang="en-US" sz="2800" b="0" dirty="0"/>
          </a:p>
        </p:txBody>
      </p:sp>
      <p:sp>
        <p:nvSpPr>
          <p:cNvPr id="33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953000" y="46482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4</a:t>
            </a:r>
            <a:endParaRPr lang="en-US" sz="2800" b="0" dirty="0"/>
          </a:p>
        </p:txBody>
      </p:sp>
      <p:sp>
        <p:nvSpPr>
          <p:cNvPr id="34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6677025" y="46386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5</a:t>
            </a:r>
            <a:endParaRPr lang="en-US" sz="2800" b="0" dirty="0"/>
          </a:p>
        </p:txBody>
      </p:sp>
      <p:sp>
        <p:nvSpPr>
          <p:cNvPr id="35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1276350" y="60198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10</a:t>
            </a:r>
            <a:endParaRPr lang="en-US" sz="2800" b="0" dirty="0"/>
          </a:p>
        </p:txBody>
      </p:sp>
      <p:sp>
        <p:nvSpPr>
          <p:cNvPr id="36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3105150" y="60198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11</a:t>
            </a:r>
            <a:endParaRPr lang="en-US" sz="2800" b="0" dirty="0"/>
          </a:p>
        </p:txBody>
      </p:sp>
      <p:sp>
        <p:nvSpPr>
          <p:cNvPr id="37" name="AutoShape 9">
            <a:hlinkClick r:id="rId4" action="ppaction://hlinksldjump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010150" y="6019800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12</a:t>
            </a:r>
            <a:endParaRPr lang="en-US" sz="2800" b="0" dirty="0"/>
          </a:p>
        </p:txBody>
      </p:sp>
      <p:sp>
        <p:nvSpPr>
          <p:cNvPr id="38" name="AutoShape 9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734175" y="6010275"/>
            <a:ext cx="1143000" cy="38100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 = 13</a:t>
            </a:r>
            <a:endParaRPr lang="en-US" sz="2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6" grpId="0"/>
      <p:bldP spid="18" grpId="0"/>
      <p:bldP spid="19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miley Face 23"/>
          <p:cNvSpPr/>
          <p:nvPr/>
        </p:nvSpPr>
        <p:spPr bwMode="auto">
          <a:xfrm>
            <a:off x="2209800" y="1371600"/>
            <a:ext cx="4724400" cy="4114800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itchFamily="34" charset="0"/>
              </a:rPr>
              <a:t>CHÍNH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1" i="0" u="none" strike="noStrike" cap="none" normalizeH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aseline="0" dirty="0" smtClean="0">
                <a:solidFill>
                  <a:srgbClr val="660066"/>
                </a:solidFill>
                <a:latin typeface="Segoe Script" pitchFamily="34" charset="0"/>
              </a:rPr>
              <a:t>XÁC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</p:txBody>
      </p:sp>
      <p:sp>
        <p:nvSpPr>
          <p:cNvPr id="25" name="Left Arrow 24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Explosion 2 3"/>
          <p:cNvSpPr/>
          <p:nvPr/>
        </p:nvSpPr>
        <p:spPr bwMode="auto">
          <a:xfrm>
            <a:off x="1524000" y="1066800"/>
            <a:ext cx="6172200" cy="4724400"/>
          </a:xfrm>
          <a:prstGeom prst="irregularSeal2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Segoe Print" pitchFamily="2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Rất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 </a:t>
            </a: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tiếc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!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Segoe Prin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miley Face 23"/>
          <p:cNvSpPr/>
          <p:nvPr/>
        </p:nvSpPr>
        <p:spPr bwMode="auto">
          <a:xfrm>
            <a:off x="2209800" y="1371600"/>
            <a:ext cx="4724400" cy="4114800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itchFamily="34" charset="0"/>
              </a:rPr>
              <a:t>CHÍNH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1" i="0" u="none" strike="noStrike" cap="none" normalizeH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aseline="0" dirty="0" smtClean="0">
                <a:solidFill>
                  <a:srgbClr val="660066"/>
                </a:solidFill>
                <a:latin typeface="Segoe Script" pitchFamily="34" charset="0"/>
              </a:rPr>
              <a:t>XÁC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</p:txBody>
      </p:sp>
      <p:sp>
        <p:nvSpPr>
          <p:cNvPr id="25" name="Left Arrow 24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484293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HS1: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dùng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7844" y="2362200"/>
            <a:ext cx="492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5 + 5 + 5 + 5 + 5 + 5 =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9300" y="2362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5 .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2971800"/>
            <a:ext cx="3397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a + a + a + a =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6300" y="296227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.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5325" y="3686175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HS2: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11300" y="4206875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5 . 5 = 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2. 2. 2 = 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3. 3. 3. 3 =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63"/>
          <p:cNvSpPr txBox="1">
            <a:spLocks noChangeArrowheads="1"/>
          </p:cNvSpPr>
          <p:nvPr/>
        </p:nvSpPr>
        <p:spPr bwMode="auto">
          <a:xfrm>
            <a:off x="3163887" y="4216400"/>
            <a:ext cx="757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82F00"/>
                </a:solidFill>
              </a:rPr>
              <a:t>25</a:t>
            </a:r>
            <a:endParaRPr lang="en-US" sz="3200" dirty="0">
              <a:solidFill>
                <a:srgbClr val="F82F00"/>
              </a:solidFill>
            </a:endParaRPr>
          </a:p>
        </p:txBody>
      </p:sp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3492500" y="4951412"/>
            <a:ext cx="82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82F00"/>
                </a:solidFill>
              </a:rPr>
              <a:t>8</a:t>
            </a:r>
          </a:p>
        </p:txBody>
      </p:sp>
      <p:sp>
        <p:nvSpPr>
          <p:cNvPr id="21" name="Text Box 65"/>
          <p:cNvSpPr txBox="1">
            <a:spLocks noChangeArrowheads="1"/>
          </p:cNvSpPr>
          <p:nvPr/>
        </p:nvSpPr>
        <p:spPr bwMode="auto">
          <a:xfrm>
            <a:off x="3806825" y="5691187"/>
            <a:ext cx="1152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82F00"/>
                </a:solidFill>
              </a:rPr>
              <a:t>81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Explosion 2 3"/>
          <p:cNvSpPr/>
          <p:nvPr/>
        </p:nvSpPr>
        <p:spPr bwMode="auto">
          <a:xfrm>
            <a:off x="1524000" y="1066800"/>
            <a:ext cx="6172200" cy="4724400"/>
          </a:xfrm>
          <a:prstGeom prst="irregularSeal2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Segoe Print" pitchFamily="2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Rất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 </a:t>
            </a: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tiếc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!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Segoe Prin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miley Face 23"/>
          <p:cNvSpPr/>
          <p:nvPr/>
        </p:nvSpPr>
        <p:spPr bwMode="auto">
          <a:xfrm>
            <a:off x="2209800" y="1371600"/>
            <a:ext cx="4724400" cy="4114800"/>
          </a:xfrm>
          <a:prstGeom prst="smileyFac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Segoe Script" pitchFamily="34" charset="0"/>
              </a:rPr>
              <a:t>CHÍNH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1" i="0" u="none" strike="noStrike" cap="none" normalizeH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aseline="0" dirty="0" smtClean="0">
                <a:solidFill>
                  <a:srgbClr val="660066"/>
                </a:solidFill>
                <a:latin typeface="Segoe Script" pitchFamily="34" charset="0"/>
              </a:rPr>
              <a:t>XÁC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Segoe Script" pitchFamily="34" charset="0"/>
            </a:endParaRPr>
          </a:p>
        </p:txBody>
      </p:sp>
      <p:sp>
        <p:nvSpPr>
          <p:cNvPr id="25" name="Left Arrow 24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>
            <a:hlinkClick r:id="rId2" action="ppaction://hlinksldjump"/>
          </p:cNvPr>
          <p:cNvSpPr/>
          <p:nvPr/>
        </p:nvSpPr>
        <p:spPr bwMode="auto">
          <a:xfrm>
            <a:off x="7696200" y="5791200"/>
            <a:ext cx="990600" cy="685800"/>
          </a:xfrm>
          <a:prstGeom prst="lef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Quay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lại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Explosion 2 3"/>
          <p:cNvSpPr/>
          <p:nvPr/>
        </p:nvSpPr>
        <p:spPr bwMode="auto">
          <a:xfrm>
            <a:off x="1524000" y="1066800"/>
            <a:ext cx="6172200" cy="4724400"/>
          </a:xfrm>
          <a:prstGeom prst="irregularSeal2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Segoe Print" pitchFamily="2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Rất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 </a:t>
            </a:r>
            <a:r>
              <a:rPr lang="en-US" sz="6000" dirty="0" err="1" smtClean="0">
                <a:solidFill>
                  <a:srgbClr val="990033"/>
                </a:solidFill>
                <a:latin typeface="Segoe Print" pitchFamily="2" charset="0"/>
              </a:rPr>
              <a:t>tiếc</a:t>
            </a:r>
            <a:r>
              <a:rPr lang="en-US" sz="6000" dirty="0" smtClean="0">
                <a:solidFill>
                  <a:srgbClr val="990033"/>
                </a:solidFill>
                <a:latin typeface="Segoe Print" pitchFamily="2" charset="0"/>
              </a:rPr>
              <a:t>!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Segoe Prin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286000"/>
            <a:ext cx="86613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BTVN: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6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188913"/>
            <a:ext cx="8102600" cy="6035675"/>
            <a:chOff x="385" y="119"/>
            <a:chExt cx="5104" cy="3802"/>
          </a:xfrm>
        </p:grpSpPr>
        <p:pic>
          <p:nvPicPr>
            <p:cNvPr id="55299" name="Picture 3" descr="0034-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29" y="2272"/>
              <a:ext cx="349" cy="384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5" y="119"/>
              <a:ext cx="5104" cy="3802"/>
              <a:chOff x="385" y="119"/>
              <a:chExt cx="5104" cy="3802"/>
            </a:xfrm>
          </p:grpSpPr>
          <p:sp>
            <p:nvSpPr>
              <p:cNvPr id="55301" name="AutoShape 5"/>
              <p:cNvSpPr>
                <a:spLocks noChangeArrowheads="1"/>
              </p:cNvSpPr>
              <p:nvPr/>
            </p:nvSpPr>
            <p:spPr bwMode="auto">
              <a:xfrm>
                <a:off x="635" y="119"/>
                <a:ext cx="4854" cy="1497"/>
              </a:xfrm>
              <a:prstGeom prst="cloudCallout">
                <a:avLst>
                  <a:gd name="adj1" fmla="val -31954"/>
                  <a:gd name="adj2" fmla="val 9508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a + a + a + a =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a.4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a. a. a. a =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55302" name="Picture 21" descr="j023213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5" y="2409"/>
                <a:ext cx="1584" cy="1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534400" cy="9144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7: LŨY THỪA VỚI SỐ MŨ TỰ NHIÊN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NHÂN HAI LŨY THỪA CÙNG CƠ SỐ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447800"/>
            <a:ext cx="67818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514350" indent="-514350" algn="l" eaLnBrk="1" hangingPunct="1">
              <a:buAutoNum type="arabicPeriod"/>
              <a:defRPr/>
            </a:pP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 eaLnBrk="1" hangingPunct="1">
              <a:defRPr/>
            </a:pPr>
            <a:endParaRPr lang="en-US" sz="6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7400" y="2281535"/>
            <a:ext cx="3811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. 2 . 2 =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81400" y="2281535"/>
            <a:ext cx="631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838325" y="2905125"/>
            <a:ext cx="10810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2928938" y="2916238"/>
            <a:ext cx="11160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200525" y="2616200"/>
            <a:ext cx="147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2954338" y="3165476"/>
            <a:ext cx="5076825" cy="461963"/>
            <a:chOff x="1179" y="918"/>
            <a:chExt cx="3198" cy="291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luỹ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2916238" y="3454400"/>
            <a:ext cx="1243012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217988" y="3913188"/>
            <a:ext cx="5154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oặc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581400" y="2281535"/>
            <a:ext cx="631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057400" y="4565947"/>
            <a:ext cx="3811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. a . a . a =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3863975" y="4565947"/>
            <a:ext cx="631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1838325" y="5312072"/>
            <a:ext cx="10810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V="1">
            <a:off x="2928938" y="5323185"/>
            <a:ext cx="11160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200525" y="5023147"/>
            <a:ext cx="147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2954338" y="5572423"/>
            <a:ext cx="5076825" cy="461963"/>
            <a:chOff x="1179" y="918"/>
            <a:chExt cx="3198" cy="291"/>
          </a:xfrm>
        </p:grpSpPr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luỹ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2916238" y="5861347"/>
            <a:ext cx="1243012" cy="738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192588" y="6307435"/>
            <a:ext cx="5154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oặc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851275" y="4572000"/>
            <a:ext cx="631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50"/>
                            </p:stCondLst>
                            <p:childTnLst>
                              <p:par>
                                <p:cTn id="22" presetID="4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00"/>
                            </p:stCondLst>
                            <p:childTnLst>
                              <p:par>
                                <p:cTn id="3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1"/>
      <p:bldP spid="8" grpId="0"/>
      <p:bldP spid="9" grpId="0"/>
      <p:bldP spid="11" grpId="0" animBg="1"/>
      <p:bldP spid="12" grpId="0" animBg="1"/>
      <p:bldP spid="13" grpId="0"/>
      <p:bldP spid="18" grpId="0" animBg="1"/>
      <p:bldP spid="19" grpId="0"/>
      <p:bldP spid="20" grpId="0"/>
      <p:bldP spid="20" grpId="1"/>
      <p:bldP spid="21" grpId="0"/>
      <p:bldP spid="22" grpId="0"/>
      <p:bldP spid="23" grpId="0" animBg="1"/>
      <p:bldP spid="24" grpId="0" animBg="1"/>
      <p:bldP spid="25" grpId="0"/>
      <p:bldP spid="29" grpId="0" animBg="1"/>
      <p:bldP spid="30" grpId="0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534400" cy="9144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7: LŨY THỪA VỚI SỐ MŨ TỰ NHIÊN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NHÂN HAI LŨY THỪA CÙNG CƠ SỐ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447800"/>
            <a:ext cx="67818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514350" indent="-514350" algn="l" eaLnBrk="1" hangingPunct="1">
              <a:buAutoNum type="arabicPeriod"/>
              <a:defRPr/>
            </a:pP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 eaLnBrk="1" hangingPunct="1">
              <a:defRPr/>
            </a:pPr>
            <a:endParaRPr lang="en-US" sz="6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4770438" y="2598003"/>
            <a:ext cx="828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21"/>
          <p:cNvGrpSpPr>
            <a:grpSpLocks/>
          </p:cNvGrpSpPr>
          <p:nvPr/>
        </p:nvGrpSpPr>
        <p:grpSpPr bwMode="auto">
          <a:xfrm>
            <a:off x="1096963" y="2827338"/>
            <a:ext cx="7056437" cy="1168400"/>
            <a:chOff x="113" y="2183"/>
            <a:chExt cx="4445" cy="736"/>
          </a:xfrm>
        </p:grpSpPr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a. a. … . a  (n 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 0) 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=  </a:t>
              </a:r>
            </a:p>
          </p:txBody>
        </p:sp>
        <p:sp>
          <p:nvSpPr>
            <p:cNvPr id="34" name="AutoShape 18"/>
            <p:cNvSpPr>
              <a:spLocks/>
            </p:cNvSpPr>
            <p:nvPr/>
          </p:nvSpPr>
          <p:spPr bwMode="auto">
            <a:xfrm rot="162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Oval 22"/>
          <p:cNvSpPr>
            <a:spLocks noChangeArrowheads="1"/>
          </p:cNvSpPr>
          <p:nvPr/>
        </p:nvSpPr>
        <p:spPr bwMode="auto">
          <a:xfrm>
            <a:off x="1511300" y="4362450"/>
            <a:ext cx="1081088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 flipV="1">
            <a:off x="2555875" y="4343400"/>
            <a:ext cx="107950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3771900" y="4002088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2593975" y="493871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3768725" y="4583113"/>
            <a:ext cx="2860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2570163" y="5143500"/>
            <a:ext cx="1042987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789363" y="5262563"/>
            <a:ext cx="4211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789259" y="2815197"/>
            <a:ext cx="631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/>
      <p:bldP spid="36" grpId="0" animBg="1"/>
      <p:bldP spid="37" grpId="0" animBg="1"/>
      <p:bldP spid="38" grpId="0"/>
      <p:bldP spid="39" grpId="0" animBg="1"/>
      <p:bldP spid="40" grpId="0"/>
      <p:bldP spid="41" grpId="0" animBg="1"/>
      <p:bldP spid="42" grpId="0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214735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14400" y="1828800"/>
            <a:ext cx="7612062" cy="2123658"/>
            <a:chOff x="914400" y="2076033"/>
            <a:chExt cx="7612062" cy="2123658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200400" y="3657123"/>
              <a:ext cx="15985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28800" y="2685633"/>
            <a:ext cx="32004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Equation" r:id="rId3" imgW="799753" imgH="355446" progId="">
                    <p:embed/>
                  </p:oleObj>
                </mc:Choice>
                <mc:Fallback>
                  <p:oleObj name="Equation" r:id="rId3" imgW="799753" imgH="355446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2685633"/>
                          <a:ext cx="3200400" cy="142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5562600" y="2761833"/>
            <a:ext cx="177165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Equation" r:id="rId5" imgW="457002" imgH="203112" progId="">
                    <p:embed/>
                  </p:oleObj>
                </mc:Choice>
                <mc:Fallback>
                  <p:oleObj name="Equation" r:id="rId5" imgW="457002" imgH="203112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2761833"/>
                          <a:ext cx="1771650" cy="78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914400" y="2076033"/>
              <a:ext cx="7612062" cy="212365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Lũy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thừa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a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endPara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Oval 17"/>
          <p:cNvSpPr>
            <a:spLocks noChangeArrowheads="1"/>
          </p:cNvSpPr>
          <p:nvPr/>
        </p:nvSpPr>
        <p:spPr bwMode="auto">
          <a:xfrm>
            <a:off x="831526" y="4475163"/>
            <a:ext cx="4126180" cy="18494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977736" y="4571452"/>
            <a:ext cx="3386737" cy="715852"/>
            <a:chOff x="4977736" y="4571452"/>
            <a:chExt cx="3386737" cy="715852"/>
          </a:xfrm>
        </p:grpSpPr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5867400" y="4571452"/>
              <a:ext cx="2497073" cy="5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32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endParaRPr lang="en-US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V="1">
              <a:off x="4977736" y="4953000"/>
              <a:ext cx="869636" cy="334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985752" y="5360064"/>
            <a:ext cx="3548648" cy="634336"/>
            <a:chOff x="4985752" y="5360064"/>
            <a:chExt cx="3548648" cy="634336"/>
          </a:xfrm>
        </p:grpSpPr>
        <p:sp>
          <p:nvSpPr>
            <p:cNvPr id="31" name="Line 20"/>
            <p:cNvSpPr>
              <a:spLocks noChangeShapeType="1"/>
            </p:cNvSpPr>
            <p:nvPr/>
          </p:nvSpPr>
          <p:spPr bwMode="auto">
            <a:xfrm>
              <a:off x="4985752" y="5360064"/>
              <a:ext cx="871305" cy="342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5885433" y="5414184"/>
              <a:ext cx="2648967" cy="580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i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mũ</a:t>
              </a:r>
              <a:endPara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4296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1371600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2146300"/>
            <a:ext cx="86963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56 (SGK/27).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spcBef>
                <a:spcPct val="50000"/>
              </a:spcBef>
              <a:buFontTx/>
              <a:buAutoNum type="alphaLcParenR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5. 5. 5. 5. 5. 5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spcBef>
                <a:spcPct val="50000"/>
              </a:spcBef>
              <a:buFontTx/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6. 6. 6. 3. 2</a:t>
            </a:r>
          </a:p>
          <a:p>
            <a:pPr marL="1257300" lvl="2" indent="-342900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2. 2. 2. 3. 3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1257300" lvl="2" indent="-342900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100. 10. 10. 10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87495" y="3220740"/>
            <a:ext cx="1116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79520" y="38659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6. 6. 6. 6=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21100" y="4493260"/>
            <a:ext cx="1476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28160" y="514098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10.10. 10. 10. 10 =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4296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8538" y="1143000"/>
            <a:ext cx="7612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8600" y="1638300"/>
            <a:ext cx="522288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?1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743200" y="1600200"/>
            <a:ext cx="6191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5" name="Group 51"/>
          <p:cNvGraphicFramePr>
            <a:graphicFrameLocks noGrp="1"/>
          </p:cNvGraphicFramePr>
          <p:nvPr>
            <p:ph/>
          </p:nvPr>
        </p:nvGraphicFramePr>
        <p:xfrm>
          <a:off x="893762" y="2189460"/>
          <a:ext cx="7215188" cy="3116264"/>
        </p:xfrm>
        <a:graphic>
          <a:graphicData uri="http://schemas.openxmlformats.org/drawingml/2006/table">
            <a:tbl>
              <a:tblPr/>
              <a:tblGrid>
                <a:gridCol w="1670050"/>
                <a:gridCol w="1066800"/>
                <a:gridCol w="1309688"/>
                <a:gridCol w="316865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Luỹ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thừa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mũ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luỹ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thừa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1066799" y="6248400"/>
            <a:ext cx="523319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83"/>
          <p:cNvSpPr txBox="1">
            <a:spLocks noChangeArrowheads="1"/>
          </p:cNvSpPr>
          <p:nvPr/>
        </p:nvSpPr>
        <p:spPr bwMode="auto">
          <a:xfrm>
            <a:off x="5927725" y="4691360"/>
            <a:ext cx="1008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</a:rPr>
              <a:t>81</a:t>
            </a:r>
          </a:p>
        </p:txBody>
      </p:sp>
      <p:sp>
        <p:nvSpPr>
          <p:cNvPr id="18" name="Text Box 84"/>
          <p:cNvSpPr txBox="1">
            <a:spLocks noChangeArrowheads="1"/>
          </p:cNvSpPr>
          <p:nvPr/>
        </p:nvSpPr>
        <p:spPr bwMode="auto">
          <a:xfrm>
            <a:off x="5900737" y="3867447"/>
            <a:ext cx="1008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Text Box 85"/>
          <p:cNvSpPr txBox="1">
            <a:spLocks noChangeArrowheads="1"/>
          </p:cNvSpPr>
          <p:nvPr/>
        </p:nvSpPr>
        <p:spPr bwMode="auto">
          <a:xfrm>
            <a:off x="5884862" y="3119735"/>
            <a:ext cx="1008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20" name="Text Box 86"/>
          <p:cNvSpPr txBox="1">
            <a:spLocks noChangeArrowheads="1"/>
          </p:cNvSpPr>
          <p:nvPr/>
        </p:nvSpPr>
        <p:spPr bwMode="auto">
          <a:xfrm>
            <a:off x="3798887" y="3845580"/>
            <a:ext cx="1008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 Box 87"/>
          <p:cNvSpPr txBox="1">
            <a:spLocks noChangeArrowheads="1"/>
          </p:cNvSpPr>
          <p:nvPr/>
        </p:nvSpPr>
        <p:spPr bwMode="auto">
          <a:xfrm>
            <a:off x="4017962" y="3081635"/>
            <a:ext cx="534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2586037" y="3846810"/>
            <a:ext cx="1008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3" name="Text Box 89"/>
          <p:cNvSpPr txBox="1">
            <a:spLocks noChangeArrowheads="1"/>
          </p:cNvSpPr>
          <p:nvPr/>
        </p:nvSpPr>
        <p:spPr bwMode="auto">
          <a:xfrm>
            <a:off x="2825750" y="3086100"/>
            <a:ext cx="534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4" name="Text Box 90"/>
          <p:cNvSpPr txBox="1">
            <a:spLocks noChangeArrowheads="1"/>
          </p:cNvSpPr>
          <p:nvPr/>
        </p:nvSpPr>
        <p:spPr bwMode="auto">
          <a:xfrm>
            <a:off x="1320800" y="4669770"/>
            <a:ext cx="849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3</a:t>
            </a:r>
            <a:r>
              <a:rPr lang="en-US" sz="2800" b="1" baseline="30000" dirty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533400" y="5307310"/>
            <a:ext cx="1968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1423988" y="5308897"/>
            <a:ext cx="6192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93"/>
          <p:cNvSpPr txBox="1">
            <a:spLocks noChangeArrowheads="1"/>
          </p:cNvSpPr>
          <p:nvPr/>
        </p:nvSpPr>
        <p:spPr bwMode="auto">
          <a:xfrm>
            <a:off x="1320800" y="5715000"/>
            <a:ext cx="619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4" grpId="0" autoUpdateAnimBg="0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1295400"/>
            <a:ext cx="76120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1628" y="2242458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8956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(2 . 2 . 2).(2 . 2) 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258" y="4926898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2112" y="5648980"/>
            <a:ext cx="6413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(a . a . a . a).(a . a . a) 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888" y="359884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2773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(5 . 5).(5 . 5 . 5 . 5 . 5 . 5 . 5) 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0300" y="28803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3+2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42646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2+7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3900" y="56489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4+3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  <p:bldP spid="9" grpId="0"/>
      <p:bldP spid="10" grpId="0"/>
      <p:bldP spid="18" grpId="0"/>
      <p:bldP spid="19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cdb2004169gl">
  <a:themeElements>
    <a:clrScheme name="cdb2004169gl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cdb2004169g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69gl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9gl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69gl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</TotalTime>
  <Words>1105</Words>
  <Application>Microsoft Office PowerPoint</Application>
  <PresentationFormat>On-screen Show (4:3)</PresentationFormat>
  <Paragraphs>216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cdb2004169gl</vt:lpstr>
      <vt:lpstr>Image</vt:lpstr>
      <vt:lpstr>Equation</vt:lpstr>
      <vt:lpstr>PowerPoint Presentation</vt:lpstr>
      <vt:lpstr>KIỂM TRA BÀI CŨ</vt:lpstr>
      <vt:lpstr>PowerPoint Presentation</vt:lpstr>
      <vt:lpstr>Tiết 11: Bài 7: LŨY THỪA VỚI SỐ MŨ TỰ NHIÊN NHÂN HAI LŨY THỪA CÙNG CƠ SỐ</vt:lpstr>
      <vt:lpstr>Tiết 12: Bài 7: LŨY THỪA VỚI SỐ MŨ TỰ NHIÊN NHÂN HAI LŨY THỪA CÙNG CƠ SỐ</vt:lpstr>
      <vt:lpstr>1. Lũy thừa với số mũ tự nhiên.</vt:lpstr>
      <vt:lpstr>1. Lũy thừa với số mũ tự nhiên.</vt:lpstr>
      <vt:lpstr>1. Lũy thừa với số mũ tự nhiên.</vt:lpstr>
      <vt:lpstr>2. Nhân hai lũy thừa cùng cơ số </vt:lpstr>
      <vt:lpstr>2. Nhân hai lũy thừa cùng cơ số</vt:lpstr>
      <vt:lpstr>2. Nhân hai lũy thừa cùng cơ số</vt:lpstr>
      <vt:lpstr>2. Nhân hai lũy thừa cùng cơ số</vt:lpstr>
      <vt:lpstr>PowerPoint Presentation</vt:lpstr>
      <vt:lpstr>3. Luyện tập </vt:lpstr>
      <vt:lpstr>3. Luyện tập </vt:lpstr>
      <vt:lpstr>3. Luyện tập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tct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ntlanthtk</dc:creator>
  <cp:lastModifiedBy>ACER</cp:lastModifiedBy>
  <cp:revision>769</cp:revision>
  <dcterms:created xsi:type="dcterms:W3CDTF">2006-06-30T07:14:10Z</dcterms:created>
  <dcterms:modified xsi:type="dcterms:W3CDTF">2020-10-08T03:03:58Z</dcterms:modified>
</cp:coreProperties>
</file>